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>
        <p:scale>
          <a:sx n="95" d="100"/>
          <a:sy n="95" d="100"/>
        </p:scale>
        <p:origin x="158" y="-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76F12D-2985-47C3-A07C-9F03DD159D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83A19-1DC2-46DB-B3A1-ECF7C417E9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919E1-43AC-4CED-9500-DF4C100BDBF7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3D6289-F1C3-4041-A186-E428808BD1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7ECA2-D3CC-4290-9914-977FED6D36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98A85-43CB-4CDC-8FF1-647F52B2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91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B7A66-B7EB-42C9-B5DD-873741A09959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B4569-3B6E-468D-B981-DA515F47B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08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B4569-3B6E-468D-B981-DA515F47BC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6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34071"/>
            <a:chOff x="-329674" y="-51881"/>
            <a:chExt cx="12515851" cy="6934071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15853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I Love The Bible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Sermon Series: Give Me The Bible</a:t>
            </a:r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F269-8F1E-466D-9352-9BEC89CAB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Bible Guides Me Through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A693C-7376-40AD-BBE9-8A766536A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Into my old age…</a:t>
            </a:r>
          </a:p>
          <a:p>
            <a:pPr lvl="1"/>
            <a:r>
              <a:rPr lang="en-US" sz="2600" b="1" dirty="0"/>
              <a:t>With the Bible as my guide…</a:t>
            </a:r>
          </a:p>
          <a:p>
            <a:pPr lvl="2"/>
            <a:r>
              <a:rPr lang="en-US" sz="2600" dirty="0"/>
              <a:t>I can face the future with confidence – 2 Cor. 4:16-18</a:t>
            </a:r>
          </a:p>
          <a:p>
            <a:pPr lvl="2"/>
            <a:r>
              <a:rPr lang="en-US" sz="2600" dirty="0"/>
              <a:t>I can look forward to what the Lord will provide – 2 Tim. 4:6-8</a:t>
            </a:r>
          </a:p>
          <a:p>
            <a:pPr lvl="1"/>
            <a:r>
              <a:rPr lang="en-US" sz="2600" b="1" dirty="0"/>
              <a:t>And as this life comes to an end, the Bible…</a:t>
            </a:r>
          </a:p>
          <a:p>
            <a:pPr lvl="2"/>
            <a:r>
              <a:rPr lang="en-US" sz="2600" dirty="0"/>
              <a:t>Offers me the hope of the resurrection – 1 Cor. 15:50-58</a:t>
            </a:r>
          </a:p>
        </p:txBody>
      </p:sp>
    </p:spTree>
    <p:extLst>
      <p:ext uri="{BB962C8B-B14F-4D97-AF65-F5344CB8AC3E}">
        <p14:creationId xmlns:p14="http://schemas.microsoft.com/office/powerpoint/2010/main" val="1326823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000C4-D508-4F66-B7BF-CA5470617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08261-F6B4-4AD3-8E40-1C0426BC9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Yes, I love the Bible, because it…</a:t>
            </a:r>
          </a:p>
          <a:p>
            <a:pPr lvl="1"/>
            <a:r>
              <a:rPr lang="en-US" sz="2400" dirty="0"/>
              <a:t>Introduced me to God and His Only Begotten Son, Jesus Christ</a:t>
            </a:r>
          </a:p>
          <a:p>
            <a:pPr lvl="1"/>
            <a:r>
              <a:rPr lang="en-US" sz="2400" dirty="0"/>
              <a:t>Taught me the way of salvation through an obedient faith in Jesus</a:t>
            </a:r>
          </a:p>
          <a:p>
            <a:pPr lvl="1"/>
            <a:r>
              <a:rPr lang="en-US" sz="2400" dirty="0"/>
              <a:t>Guides me to experience abundant life now, and receive eternal life hereafter – Psalm 119:105</a:t>
            </a:r>
          </a:p>
          <a:p>
            <a:pPr lvl="1"/>
            <a:r>
              <a:rPr lang="en-US" sz="2400" dirty="0"/>
              <a:t>So I concur with sentiments expressed by two great men – George Muller and Abraham Lincoln </a:t>
            </a:r>
          </a:p>
        </p:txBody>
      </p:sp>
    </p:spTree>
    <p:extLst>
      <p:ext uri="{BB962C8B-B14F-4D97-AF65-F5344CB8AC3E}">
        <p14:creationId xmlns:p14="http://schemas.microsoft.com/office/powerpoint/2010/main" val="10688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ECEFE-4F60-4048-AC65-B3219BCB6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D4D25-1821-4FA4-9DAF-AF649FCEB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In this series (“Give Me The Bible”), thus far we have explored…</a:t>
            </a:r>
          </a:p>
          <a:p>
            <a:pPr lvl="1"/>
            <a:r>
              <a:rPr lang="en-US" sz="2200" dirty="0"/>
              <a:t>The Problem Of Biblical Illiteracy</a:t>
            </a:r>
          </a:p>
          <a:p>
            <a:pPr lvl="1"/>
            <a:r>
              <a:rPr lang="en-US" sz="2200" dirty="0"/>
              <a:t>Why I Read The Bible</a:t>
            </a:r>
          </a:p>
          <a:p>
            <a:pPr lvl="1"/>
            <a:r>
              <a:rPr lang="en-US" sz="2200" dirty="0"/>
              <a:t>Why I Believe The Bible</a:t>
            </a:r>
          </a:p>
          <a:p>
            <a:r>
              <a:rPr lang="en-US" sz="2200" dirty="0"/>
              <a:t>But I don’t just read and believe the Bible, </a:t>
            </a:r>
            <a:r>
              <a:rPr lang="en-US" sz="2200" b="1" dirty="0"/>
              <a:t>I love the Bible!...</a:t>
            </a:r>
            <a:endParaRPr lang="en-US" sz="2200" dirty="0"/>
          </a:p>
          <a:p>
            <a:pPr lvl="1"/>
            <a:r>
              <a:rPr lang="en-US" sz="2200" dirty="0"/>
              <a:t>It is my favorite book</a:t>
            </a:r>
          </a:p>
          <a:p>
            <a:pPr lvl="1"/>
            <a:r>
              <a:rPr lang="en-US" sz="2200" dirty="0"/>
              <a:t>It is my constant companion when I travel</a:t>
            </a:r>
          </a:p>
          <a:p>
            <a:pPr lvl="1"/>
            <a:r>
              <a:rPr lang="en-US" sz="2200" dirty="0"/>
              <a:t>I read it daily, with the goal of reading through it at least once each year</a:t>
            </a:r>
          </a:p>
        </p:txBody>
      </p:sp>
    </p:spTree>
    <p:extLst>
      <p:ext uri="{BB962C8B-B14F-4D97-AF65-F5344CB8AC3E}">
        <p14:creationId xmlns:p14="http://schemas.microsoft.com/office/powerpoint/2010/main" val="2865502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D05A8-D6B1-44A4-9F80-AD637D847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Bible Gave Me New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29B6B-D66B-482B-A59C-7034C5F93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The Theme Of The Bible…</a:t>
            </a:r>
          </a:p>
          <a:p>
            <a:pPr lvl="1"/>
            <a:r>
              <a:rPr lang="en-US" sz="3000" dirty="0"/>
              <a:t>Is God’s plan for the redemption of man from sin</a:t>
            </a:r>
          </a:p>
          <a:p>
            <a:pPr lvl="1"/>
            <a:r>
              <a:rPr lang="en-US" sz="3000" dirty="0"/>
              <a:t>Beginning with promises made in Genesis – Gen. 3:15; 12:1-3; 22:18</a:t>
            </a:r>
          </a:p>
          <a:p>
            <a:pPr lvl="1"/>
            <a:r>
              <a:rPr lang="en-US" sz="3000" dirty="0"/>
              <a:t>Fulfilled with the coming of Jesus Christ – Acts 3:25-26; Gal. 3:16</a:t>
            </a:r>
          </a:p>
        </p:txBody>
      </p:sp>
    </p:spTree>
    <p:extLst>
      <p:ext uri="{BB962C8B-B14F-4D97-AF65-F5344CB8AC3E}">
        <p14:creationId xmlns:p14="http://schemas.microsoft.com/office/powerpoint/2010/main" val="337254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570F0-597B-4FB6-88F1-6EAD88540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Bible Gave Me New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CD250-4D15-4DA2-A30F-E05ABFB36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409073"/>
            <a:ext cx="6281873" cy="5983705"/>
          </a:xfrm>
        </p:spPr>
        <p:txBody>
          <a:bodyPr>
            <a:noAutofit/>
          </a:bodyPr>
          <a:lstStyle/>
          <a:p>
            <a:r>
              <a:rPr lang="en-US" sz="1700" b="1" dirty="0"/>
              <a:t>The Gift Of The Bible…</a:t>
            </a:r>
          </a:p>
          <a:p>
            <a:pPr lvl="1"/>
            <a:r>
              <a:rPr lang="en-US" sz="1700" dirty="0"/>
              <a:t>It tells us how we can be reconciled to God –          Rom. 5:8-11</a:t>
            </a:r>
          </a:p>
          <a:p>
            <a:pPr lvl="1"/>
            <a:r>
              <a:rPr lang="en-US" sz="1700" dirty="0"/>
              <a:t>It reveals the gospel whereby we can be saved –          Rom. 1:16; 1 Cor. 15:1-4</a:t>
            </a:r>
          </a:p>
          <a:p>
            <a:pPr lvl="1"/>
            <a:r>
              <a:rPr lang="en-US" sz="1700" dirty="0"/>
              <a:t>A gospel with both commands and promises –             Mark 16:15-16; Acts 2:38-39; 3:19; 22:16</a:t>
            </a:r>
          </a:p>
          <a:p>
            <a:pPr lvl="1"/>
            <a:r>
              <a:rPr lang="en-US" sz="1700" dirty="0"/>
              <a:t>Through the Word of God, I was given a new life in Christ – 1 Pet. 2:22-23; 2 Cor. 5:17</a:t>
            </a:r>
          </a:p>
          <a:p>
            <a:pPr lvl="2"/>
            <a:r>
              <a:rPr lang="en-US" sz="1700" dirty="0"/>
              <a:t>Freedom from the guilt of sin by the blood of Christ –  Eph. 1:7</a:t>
            </a:r>
          </a:p>
          <a:p>
            <a:pPr lvl="2"/>
            <a:r>
              <a:rPr lang="en-US" sz="1700" dirty="0"/>
              <a:t>Freedom from the power of sin by the Holy Spirit –  Rom. 8:11-14</a:t>
            </a:r>
          </a:p>
          <a:p>
            <a:pPr lvl="2"/>
            <a:r>
              <a:rPr lang="en-US" sz="1700" dirty="0"/>
              <a:t>The opportunity to grow in the grace and knowledge of Jesus Christ – 2 Pet. 3:18</a:t>
            </a:r>
          </a:p>
          <a:p>
            <a:pPr lvl="1"/>
            <a:r>
              <a:rPr lang="en-US" sz="1700" dirty="0"/>
              <a:t>As Jesus promised, I was given the opportunity for an abundant life! – John 10:10 </a:t>
            </a:r>
          </a:p>
        </p:txBody>
      </p:sp>
    </p:spTree>
    <p:extLst>
      <p:ext uri="{BB962C8B-B14F-4D97-AF65-F5344CB8AC3E}">
        <p14:creationId xmlns:p14="http://schemas.microsoft.com/office/powerpoint/2010/main" val="3585655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12D1E-47A3-4DB5-858F-5909E1AA6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Bible Guides Me Through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6A6B7-AF49-4736-8FBD-3876783A1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/>
              <a:t>During My Youth…</a:t>
            </a:r>
          </a:p>
          <a:p>
            <a:pPr lvl="1"/>
            <a:r>
              <a:rPr lang="en-US" sz="2200" dirty="0"/>
              <a:t>I was inspired by young role models in the Bible</a:t>
            </a:r>
          </a:p>
          <a:p>
            <a:pPr lvl="2"/>
            <a:r>
              <a:rPr lang="en-US" sz="2200" dirty="0"/>
              <a:t>Joseph, who resisted temptation –  Gen. 39:9</a:t>
            </a:r>
          </a:p>
          <a:p>
            <a:pPr lvl="2"/>
            <a:r>
              <a:rPr lang="en-US" sz="2200" dirty="0"/>
              <a:t>Daniel, who purposed in his heart to do what was right – Dan. 1:8</a:t>
            </a:r>
          </a:p>
          <a:p>
            <a:pPr lvl="2"/>
            <a:r>
              <a:rPr lang="en-US" sz="2200" dirty="0"/>
              <a:t>Shadrach, Meshach and </a:t>
            </a:r>
            <a:r>
              <a:rPr lang="en-US" sz="2200" dirty="0" err="1"/>
              <a:t>Aded-nego</a:t>
            </a:r>
            <a:r>
              <a:rPr lang="en-US" sz="2200" dirty="0"/>
              <a:t>, with faith in the face of fire –            Dan. 3:16-18</a:t>
            </a:r>
          </a:p>
          <a:p>
            <a:pPr lvl="2"/>
            <a:r>
              <a:rPr lang="en-US" sz="2200" dirty="0"/>
              <a:t>Timothy, who served as an example despite his youth – 1 Tim. 4:12</a:t>
            </a:r>
          </a:p>
        </p:txBody>
      </p:sp>
    </p:spTree>
    <p:extLst>
      <p:ext uri="{BB962C8B-B14F-4D97-AF65-F5344CB8AC3E}">
        <p14:creationId xmlns:p14="http://schemas.microsoft.com/office/powerpoint/2010/main" val="109557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C5B98-A52F-49D2-8CC7-3F559B78F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Bible Guides Me Through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C5E01-9FE4-420B-A8BD-4B09B065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b="1" dirty="0"/>
              <a:t>I was given counsel from…</a:t>
            </a:r>
          </a:p>
          <a:p>
            <a:pPr lvl="1"/>
            <a:r>
              <a:rPr lang="en-US" sz="2600" dirty="0"/>
              <a:t>Proverbs – encapsulating the wisdom of Solomon – Prov. 1:1-4</a:t>
            </a:r>
          </a:p>
          <a:p>
            <a:pPr lvl="1"/>
            <a:r>
              <a:rPr lang="en-US" sz="2600" dirty="0"/>
              <a:t>Ecclesiastes – the meaning of life and how to live it – Eccl. 11:9-10; 12:1</a:t>
            </a:r>
          </a:p>
          <a:p>
            <a:pPr lvl="1"/>
            <a:r>
              <a:rPr lang="en-US" sz="2600" dirty="0"/>
              <a:t>Jesus – regarding the proper priorities in life – Matt. 6:33; 16:26</a:t>
            </a:r>
          </a:p>
          <a:p>
            <a:pPr lvl="1"/>
            <a:r>
              <a:rPr lang="en-US" sz="2600" dirty="0"/>
              <a:t>The apostles – showing me how to live for Christ – 1 Cor. 11:1;              2 Pet. 1:5-11</a:t>
            </a:r>
          </a:p>
        </p:txBody>
      </p:sp>
    </p:spTree>
    <p:extLst>
      <p:ext uri="{BB962C8B-B14F-4D97-AF65-F5344CB8AC3E}">
        <p14:creationId xmlns:p14="http://schemas.microsoft.com/office/powerpoint/2010/main" val="262616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50F6D-10C2-4108-B7B9-4AB83C794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Bible Guides Me Through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536D8-DEC2-4368-9C20-F3E8E2F1F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With the Bible as our guide…</a:t>
            </a:r>
          </a:p>
          <a:p>
            <a:pPr lvl="1"/>
            <a:r>
              <a:rPr lang="en-US" sz="2400" dirty="0"/>
              <a:t>You can avoid many of the pitfalls that plague youth (immorality, materialism)</a:t>
            </a:r>
          </a:p>
          <a:p>
            <a:pPr lvl="1"/>
            <a:r>
              <a:rPr lang="en-US" sz="2400" dirty="0"/>
              <a:t>You can make good choices involving life (friends, marriage, family, work)</a:t>
            </a:r>
          </a:p>
          <a:p>
            <a:r>
              <a:rPr lang="en-US" sz="2400" b="1" dirty="0"/>
              <a:t>And whenever I stumbled, the Bible…</a:t>
            </a:r>
          </a:p>
          <a:p>
            <a:pPr lvl="1"/>
            <a:r>
              <a:rPr lang="en-US" sz="2400" dirty="0"/>
              <a:t>Offered me grace and forgiveness in Jesus Christ – 1 John 1:9; 2:1-2</a:t>
            </a:r>
          </a:p>
          <a:p>
            <a:pPr lvl="1"/>
            <a:r>
              <a:rPr lang="en-US" sz="2400" dirty="0"/>
              <a:t>Gave me encouragement to get back up, to press on – </a:t>
            </a:r>
            <a:r>
              <a:rPr lang="en-US" sz="2400" dirty="0" err="1"/>
              <a:t>Phili</a:t>
            </a:r>
            <a:r>
              <a:rPr lang="en-US" sz="2400" dirty="0"/>
              <a:t>. 3:12-14</a:t>
            </a:r>
          </a:p>
        </p:txBody>
      </p:sp>
    </p:spTree>
    <p:extLst>
      <p:ext uri="{BB962C8B-B14F-4D97-AF65-F5344CB8AC3E}">
        <p14:creationId xmlns:p14="http://schemas.microsoft.com/office/powerpoint/2010/main" val="1369269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0F205-E8F9-4C63-A818-50260BF77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Bible Guides Me Through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22C4B-4FEE-4C50-B8D5-FFA421C5F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900" b="1" dirty="0"/>
              <a:t>Into My Old Age…</a:t>
            </a:r>
          </a:p>
          <a:p>
            <a:pPr lvl="1"/>
            <a:r>
              <a:rPr lang="en-US" sz="1900" b="1" dirty="0"/>
              <a:t>I am inspired by aged role models in the Bible</a:t>
            </a:r>
          </a:p>
          <a:p>
            <a:pPr lvl="2"/>
            <a:r>
              <a:rPr lang="en-US" sz="1900" dirty="0"/>
              <a:t>Moses, who at 80 accepted a new calling – Ex. 7:7; cf. Psa. 90:10</a:t>
            </a:r>
          </a:p>
          <a:p>
            <a:pPr lvl="2"/>
            <a:r>
              <a:rPr lang="en-US" sz="1900" dirty="0"/>
              <a:t>Joshua, who starting at 80 led Israel for 30 years – Josh. 24:29</a:t>
            </a:r>
          </a:p>
          <a:p>
            <a:pPr lvl="2"/>
            <a:r>
              <a:rPr lang="en-US" sz="1900" dirty="0"/>
              <a:t>Caleb, who said “Give me this mountain!” at age 85 – Josh. 14:6-12</a:t>
            </a:r>
          </a:p>
          <a:p>
            <a:pPr lvl="2"/>
            <a:r>
              <a:rPr lang="en-US" sz="1900" dirty="0"/>
              <a:t>Daniel, who continued to serve God and man into his 90’s – Dan. 6:1-3, 10</a:t>
            </a:r>
          </a:p>
          <a:p>
            <a:pPr lvl="2"/>
            <a:r>
              <a:rPr lang="en-US" sz="1900" dirty="0"/>
              <a:t>Anna, who though 84 continued to serve God with prayers and fasting – Luke 2:36-38</a:t>
            </a:r>
          </a:p>
          <a:p>
            <a:pPr lvl="2"/>
            <a:r>
              <a:rPr lang="en-US" sz="1900" dirty="0"/>
              <a:t>Paul, the aged apostle, who continued to write letters and travel – Phile. 1:9; 21-22</a:t>
            </a:r>
          </a:p>
        </p:txBody>
      </p:sp>
    </p:spTree>
    <p:extLst>
      <p:ext uri="{BB962C8B-B14F-4D97-AF65-F5344CB8AC3E}">
        <p14:creationId xmlns:p14="http://schemas.microsoft.com/office/powerpoint/2010/main" val="1820235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465EB-72D5-48BD-B240-123C02F80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Bible Guides Me Through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E45AD-B228-4626-8FA7-A0D2A66B8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/>
              <a:t>Into my old age…</a:t>
            </a:r>
          </a:p>
          <a:p>
            <a:pPr lvl="1"/>
            <a:r>
              <a:rPr lang="en-US" sz="2200" b="1" dirty="0"/>
              <a:t>I continue to receive wise counsel from:</a:t>
            </a:r>
          </a:p>
          <a:p>
            <a:pPr lvl="2"/>
            <a:r>
              <a:rPr lang="en-US" sz="2200" dirty="0"/>
              <a:t>Proverbs – always increasing in understanding – Prov. 1:5-6</a:t>
            </a:r>
          </a:p>
          <a:p>
            <a:pPr lvl="2"/>
            <a:r>
              <a:rPr lang="en-US" sz="2200" dirty="0"/>
              <a:t>Ecclesiastes – always reminding me what is important – Eccl. 2:24-26; 9:9</a:t>
            </a:r>
          </a:p>
          <a:p>
            <a:pPr lvl="2"/>
            <a:r>
              <a:rPr lang="en-US" sz="2200" dirty="0"/>
              <a:t>Jesus – always keeping my priorities straight – Luke 10:40-42; 12:22-40</a:t>
            </a:r>
          </a:p>
          <a:p>
            <a:pPr lvl="2"/>
            <a:r>
              <a:rPr lang="en-US" sz="2200" dirty="0"/>
              <a:t>The apostles – guiding my life as a disciple of Christ – </a:t>
            </a:r>
            <a:r>
              <a:rPr lang="en-US" sz="2200" dirty="0" err="1"/>
              <a:t>Phili</a:t>
            </a:r>
            <a:r>
              <a:rPr lang="en-US" sz="2200" dirty="0"/>
              <a:t>. 4:4-9</a:t>
            </a:r>
          </a:p>
        </p:txBody>
      </p:sp>
    </p:spTree>
    <p:extLst>
      <p:ext uri="{BB962C8B-B14F-4D97-AF65-F5344CB8AC3E}">
        <p14:creationId xmlns:p14="http://schemas.microsoft.com/office/powerpoint/2010/main" val="187984051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239BB0-53B8-40A5-8BB9-15D2ED1AEBC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BA7C683C-DA35-4A0E-ADD0-CC297892D8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480F86-A978-4060-BF60-56AAB322FD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tf16401370_wac</Template>
  <TotalTime>0</TotalTime>
  <Words>850</Words>
  <Application>Microsoft Office PowerPoint</Application>
  <PresentationFormat>Widescreen</PresentationFormat>
  <Paragraphs>76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Rockwell</vt:lpstr>
      <vt:lpstr>Wingdings</vt:lpstr>
      <vt:lpstr>Atlas</vt:lpstr>
      <vt:lpstr>Why I Love The Bible</vt:lpstr>
      <vt:lpstr>Introduction</vt:lpstr>
      <vt:lpstr>The Bible Gave Me New Life</vt:lpstr>
      <vt:lpstr>The Bible Gave Me New Life</vt:lpstr>
      <vt:lpstr>The Bible Guides Me Through Life</vt:lpstr>
      <vt:lpstr>The Bible Guides Me Through Life</vt:lpstr>
      <vt:lpstr>The Bible Guides Me Through Life</vt:lpstr>
      <vt:lpstr>The Bible Guides Me Through Life</vt:lpstr>
      <vt:lpstr>The Bible Guides Me Through Life</vt:lpstr>
      <vt:lpstr>The Bible Guides Me Through Life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2022-04-24T03:21:17Z</dcterms:created>
  <dcterms:modified xsi:type="dcterms:W3CDTF">2022-04-24T06:15:59Z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